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ntic" charset="1" panose="00000000000000000000"/>
      <p:regular r:id="rId10"/>
    </p:embeddedFont>
    <p:embeddedFont>
      <p:font typeface="Antic Bold" charset="1" panose="00000000000000000000"/>
      <p:regular r:id="rId11"/>
    </p:embeddedFont>
    <p:embeddedFont>
      <p:font typeface="Antic Italics" charset="1" panose="00000000000000000000"/>
      <p:regular r:id="rId12"/>
    </p:embeddedFont>
    <p:embeddedFont>
      <p:font typeface="Antic Bold Italics" charset="1" panose="00000000000000000000"/>
      <p:regular r:id="rId13"/>
    </p:embeddedFont>
    <p:embeddedFont>
      <p:font typeface="Daydream" charset="1" panose="00000000000000000000"/>
      <p:regular r:id="rId14"/>
    </p:embeddedFont>
    <p:embeddedFont>
      <p:font typeface="Scripter"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4.png" Type="http://schemas.openxmlformats.org/officeDocument/2006/relationships/image"/><Relationship Id="rId16" Target="../media/image25.sv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false" flipV="false" rot="-2104014">
            <a:off x="1119125" y="1172488"/>
            <a:ext cx="4862142" cy="4296366"/>
          </a:xfrm>
          <a:custGeom>
            <a:avLst/>
            <a:gdLst/>
            <a:ahLst/>
            <a:cxnLst/>
            <a:rect r="r" b="b" t="t" l="l"/>
            <a:pathLst>
              <a:path h="4296366" w="4862142">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373749" y="1278176"/>
            <a:ext cx="13540501" cy="7730649"/>
            <a:chOff x="0" y="0"/>
            <a:chExt cx="18054002" cy="10307532"/>
          </a:xfrm>
        </p:grpSpPr>
        <p:grpSp>
          <p:nvGrpSpPr>
            <p:cNvPr name="Group 5" id="5"/>
            <p:cNvGrpSpPr/>
            <p:nvPr/>
          </p:nvGrpSpPr>
          <p:grpSpPr>
            <a:xfrm rot="-208414">
              <a:off x="259418" y="516605"/>
              <a:ext cx="17328616" cy="9088764"/>
              <a:chOff x="0" y="0"/>
              <a:chExt cx="3077638" cy="1614204"/>
            </a:xfrm>
          </p:grpSpPr>
          <p:sp>
            <p:nvSpPr>
              <p:cNvPr name="Freeform 6" id="6"/>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7" id="7"/>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91834">
              <a:off x="485416" y="742603"/>
              <a:ext cx="17328616" cy="9088764"/>
              <a:chOff x="0" y="0"/>
              <a:chExt cx="3077638" cy="1614204"/>
            </a:xfrm>
          </p:grpSpPr>
          <p:sp>
            <p:nvSpPr>
              <p:cNvPr name="Freeform 9" id="9"/>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0" id="10"/>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66823">
              <a:off x="485416" y="742603"/>
              <a:ext cx="17328616" cy="9088764"/>
              <a:chOff x="0" y="0"/>
              <a:chExt cx="3077638" cy="1614204"/>
            </a:xfrm>
          </p:grpSpPr>
          <p:sp>
            <p:nvSpPr>
              <p:cNvPr name="Freeform 12" id="12"/>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3" id="13"/>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485416" y="742603"/>
              <a:ext cx="17328616" cy="9088764"/>
              <a:chOff x="0" y="0"/>
              <a:chExt cx="3077638" cy="1614204"/>
            </a:xfrm>
          </p:grpSpPr>
          <p:sp>
            <p:nvSpPr>
              <p:cNvPr name="Freeform 15" id="15"/>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6" id="16"/>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sp>
        <p:nvSpPr>
          <p:cNvPr name="Freeform 17" id="17"/>
          <p:cNvSpPr/>
          <p:nvPr/>
        </p:nvSpPr>
        <p:spPr>
          <a:xfrm flipH="true" flipV="false" rot="9259338">
            <a:off x="13682113" y="6245619"/>
            <a:ext cx="3477159" cy="4586181"/>
          </a:xfrm>
          <a:custGeom>
            <a:avLst/>
            <a:gdLst/>
            <a:ahLst/>
            <a:cxnLst/>
            <a:rect r="r" b="b" t="t" l="l"/>
            <a:pathLst>
              <a:path h="4586181" w="3477159">
                <a:moveTo>
                  <a:pt x="3477159" y="0"/>
                </a:moveTo>
                <a:lnTo>
                  <a:pt x="0" y="0"/>
                </a:lnTo>
                <a:lnTo>
                  <a:pt x="0" y="4586181"/>
                </a:lnTo>
                <a:lnTo>
                  <a:pt x="3477159" y="4586181"/>
                </a:lnTo>
                <a:lnTo>
                  <a:pt x="3477159"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5169228" y="-301732"/>
            <a:ext cx="3533862" cy="3381444"/>
            <a:chOff x="0" y="0"/>
            <a:chExt cx="4711816" cy="4508593"/>
          </a:xfrm>
        </p:grpSpPr>
        <p:sp>
          <p:nvSpPr>
            <p:cNvPr name="Freeform 19" id="19"/>
            <p:cNvSpPr/>
            <p:nvPr/>
          </p:nvSpPr>
          <p:spPr>
            <a:xfrm flipH="false" flipV="false" rot="5002884">
              <a:off x="148194" y="62100"/>
              <a:ext cx="1890659" cy="1982343"/>
            </a:xfrm>
            <a:custGeom>
              <a:avLst/>
              <a:gdLst/>
              <a:ahLst/>
              <a:cxnLst/>
              <a:rect r="r" b="b" t="t" l="l"/>
              <a:pathLst>
                <a:path h="1982343" w="1890659">
                  <a:moveTo>
                    <a:pt x="0" y="0"/>
                  </a:moveTo>
                  <a:lnTo>
                    <a:pt x="1890660" y="0"/>
                  </a:lnTo>
                  <a:lnTo>
                    <a:pt x="1890660" y="1982343"/>
                  </a:lnTo>
                  <a:lnTo>
                    <a:pt x="0" y="19823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10739848">
              <a:off x="2803959" y="1115372"/>
              <a:ext cx="1890659" cy="1982343"/>
            </a:xfrm>
            <a:custGeom>
              <a:avLst/>
              <a:gdLst/>
              <a:ahLst/>
              <a:cxnLst/>
              <a:rect r="r" b="b" t="t" l="l"/>
              <a:pathLst>
                <a:path h="1982343" w="1890659">
                  <a:moveTo>
                    <a:pt x="0" y="0"/>
                  </a:moveTo>
                  <a:lnTo>
                    <a:pt x="1890660" y="0"/>
                  </a:lnTo>
                  <a:lnTo>
                    <a:pt x="1890660" y="1982342"/>
                  </a:lnTo>
                  <a:lnTo>
                    <a:pt x="0" y="19823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1377244">
              <a:off x="1241718" y="2236061"/>
              <a:ext cx="1890659" cy="1982343"/>
            </a:xfrm>
            <a:custGeom>
              <a:avLst/>
              <a:gdLst/>
              <a:ahLst/>
              <a:cxnLst/>
              <a:rect r="r" b="b" t="t" l="l"/>
              <a:pathLst>
                <a:path h="1982343" w="1890659">
                  <a:moveTo>
                    <a:pt x="0" y="0"/>
                  </a:moveTo>
                  <a:lnTo>
                    <a:pt x="1890659" y="0"/>
                  </a:lnTo>
                  <a:lnTo>
                    <a:pt x="1890659" y="1982343"/>
                  </a:lnTo>
                  <a:lnTo>
                    <a:pt x="0" y="19823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Freeform 22" id="22"/>
          <p:cNvSpPr/>
          <p:nvPr/>
        </p:nvSpPr>
        <p:spPr>
          <a:xfrm flipH="false" flipV="false" rot="-5130068">
            <a:off x="-1522480" y="6898471"/>
            <a:ext cx="4504411" cy="4584642"/>
          </a:xfrm>
          <a:custGeom>
            <a:avLst/>
            <a:gdLst/>
            <a:ahLst/>
            <a:cxnLst/>
            <a:rect r="r" b="b" t="t" l="l"/>
            <a:pathLst>
              <a:path h="4584642" w="4504411">
                <a:moveTo>
                  <a:pt x="0" y="0"/>
                </a:moveTo>
                <a:lnTo>
                  <a:pt x="4504411" y="0"/>
                </a:lnTo>
                <a:lnTo>
                  <a:pt x="4504411" y="4584642"/>
                </a:lnTo>
                <a:lnTo>
                  <a:pt x="0" y="458464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3" id="23"/>
          <p:cNvSpPr txBox="true"/>
          <p:nvPr/>
        </p:nvSpPr>
        <p:spPr>
          <a:xfrm rot="0">
            <a:off x="3191645" y="3271309"/>
            <a:ext cx="11904711" cy="2447422"/>
          </a:xfrm>
          <a:prstGeom prst="rect">
            <a:avLst/>
          </a:prstGeom>
        </p:spPr>
        <p:txBody>
          <a:bodyPr anchor="t" rtlCol="false" tIns="0" lIns="0" bIns="0" rIns="0">
            <a:spAutoFit/>
          </a:bodyPr>
          <a:lstStyle/>
          <a:p>
            <a:pPr algn="ctr">
              <a:lnSpc>
                <a:spcPts val="18927"/>
              </a:lnSpc>
            </a:pPr>
            <a:r>
              <a:rPr lang="en-US" sz="13519">
                <a:solidFill>
                  <a:srgbClr val="000000"/>
                </a:solidFill>
                <a:latin typeface="Scripter"/>
              </a:rPr>
              <a:t>Persuasive</a:t>
            </a:r>
          </a:p>
        </p:txBody>
      </p:sp>
      <p:sp>
        <p:nvSpPr>
          <p:cNvPr name="TextBox 24" id="24"/>
          <p:cNvSpPr txBox="true"/>
          <p:nvPr/>
        </p:nvSpPr>
        <p:spPr>
          <a:xfrm rot="0">
            <a:off x="3191645" y="5614463"/>
            <a:ext cx="11904711" cy="1038225"/>
          </a:xfrm>
          <a:prstGeom prst="rect">
            <a:avLst/>
          </a:prstGeom>
        </p:spPr>
        <p:txBody>
          <a:bodyPr anchor="t" rtlCol="false" tIns="0" lIns="0" bIns="0" rIns="0">
            <a:spAutoFit/>
          </a:bodyPr>
          <a:lstStyle/>
          <a:p>
            <a:pPr algn="ctr">
              <a:lnSpc>
                <a:spcPts val="8400"/>
              </a:lnSpc>
            </a:pPr>
            <a:r>
              <a:rPr lang="en-US" sz="6000">
                <a:solidFill>
                  <a:srgbClr val="000000"/>
                </a:solidFill>
                <a:latin typeface="Antic"/>
              </a:rPr>
              <a:t>Writing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grpSp>
        <p:nvGrpSpPr>
          <p:cNvPr name="Group 3" id="3"/>
          <p:cNvGrpSpPr/>
          <p:nvPr/>
        </p:nvGrpSpPr>
        <p:grpSpPr>
          <a:xfrm rot="0">
            <a:off x="642546" y="814255"/>
            <a:ext cx="17002907" cy="1800486"/>
            <a:chOff x="0" y="0"/>
            <a:chExt cx="4478132" cy="474202"/>
          </a:xfrm>
        </p:grpSpPr>
        <p:sp>
          <p:nvSpPr>
            <p:cNvPr name="Freeform 4" id="4"/>
            <p:cNvSpPr/>
            <p:nvPr/>
          </p:nvSpPr>
          <p:spPr>
            <a:xfrm flipH="false" flipV="false" rot="0">
              <a:off x="0" y="0"/>
              <a:ext cx="4478132" cy="474202"/>
            </a:xfrm>
            <a:custGeom>
              <a:avLst/>
              <a:gdLst/>
              <a:ahLst/>
              <a:cxnLst/>
              <a:rect r="r" b="b" t="t" l="l"/>
              <a:pathLst>
                <a:path h="474202" w="447813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sp>
        <p:sp>
          <p:nvSpPr>
            <p:cNvPr name="TextBox 5" id="5"/>
            <p:cNvSpPr txBox="true"/>
            <p:nvPr/>
          </p:nvSpPr>
          <p:spPr>
            <a:xfrm>
              <a:off x="88900" y="-38100"/>
              <a:ext cx="635000" cy="444500"/>
            </a:xfrm>
            <a:prstGeom prst="rect">
              <a:avLst/>
            </a:prstGeom>
          </p:spPr>
          <p:txBody>
            <a:bodyPr anchor="ctr" rtlCol="false" tIns="50800" lIns="50800" bIns="50800" rIns="50800"/>
            <a:lstStyle/>
            <a:p>
              <a:pPr algn="ctr">
                <a:lnSpc>
                  <a:spcPts val="2748"/>
                </a:lnSpc>
              </a:pPr>
            </a:p>
          </p:txBody>
        </p:sp>
      </p:grpSp>
      <p:sp>
        <p:nvSpPr>
          <p:cNvPr name="TextBox 6" id="6"/>
          <p:cNvSpPr txBox="true"/>
          <p:nvPr/>
        </p:nvSpPr>
        <p:spPr>
          <a:xfrm rot="0">
            <a:off x="1032676" y="733425"/>
            <a:ext cx="16230600" cy="1812926"/>
          </a:xfrm>
          <a:prstGeom prst="rect">
            <a:avLst/>
          </a:prstGeom>
        </p:spPr>
        <p:txBody>
          <a:bodyPr anchor="t" rtlCol="false" tIns="0" lIns="0" bIns="0" rIns="0">
            <a:spAutoFit/>
          </a:bodyPr>
          <a:lstStyle/>
          <a:p>
            <a:pPr algn="ctr">
              <a:lnSpc>
                <a:spcPts val="13999"/>
              </a:lnSpc>
            </a:pPr>
            <a:r>
              <a:rPr lang="en-US" sz="9999">
                <a:solidFill>
                  <a:srgbClr val="FFFFFF"/>
                </a:solidFill>
                <a:latin typeface="Scripter"/>
              </a:rPr>
              <a:t>Today's lesson will help you:</a:t>
            </a:r>
          </a:p>
        </p:txBody>
      </p:sp>
      <p:grpSp>
        <p:nvGrpSpPr>
          <p:cNvPr name="Group 7" id="7"/>
          <p:cNvGrpSpPr/>
          <p:nvPr/>
        </p:nvGrpSpPr>
        <p:grpSpPr>
          <a:xfrm rot="0">
            <a:off x="2189607" y="4539856"/>
            <a:ext cx="3867912" cy="3409950"/>
            <a:chOff x="0" y="0"/>
            <a:chExt cx="5157216" cy="4546600"/>
          </a:xfrm>
        </p:grpSpPr>
        <p:sp>
          <p:nvSpPr>
            <p:cNvPr name="Freeform 8" id="8"/>
            <p:cNvSpPr/>
            <p:nvPr/>
          </p:nvSpPr>
          <p:spPr>
            <a:xfrm flipH="false" flipV="false" rot="0">
              <a:off x="0" y="0"/>
              <a:ext cx="5157216" cy="4546600"/>
            </a:xfrm>
            <a:custGeom>
              <a:avLst/>
              <a:gdLst/>
              <a:ahLst/>
              <a:cxnLst/>
              <a:rect r="r" b="b" t="t" l="l"/>
              <a:pathLst>
                <a:path h="4546600" w="5157216">
                  <a:moveTo>
                    <a:pt x="0" y="0"/>
                  </a:moveTo>
                  <a:lnTo>
                    <a:pt x="5157216" y="0"/>
                  </a:lnTo>
                  <a:lnTo>
                    <a:pt x="5157216" y="4546600"/>
                  </a:lnTo>
                  <a:lnTo>
                    <a:pt x="0" y="4546600"/>
                  </a:lnTo>
                  <a:lnTo>
                    <a:pt x="0" y="0"/>
                  </a:lnTo>
                  <a:close/>
                </a:path>
              </a:pathLst>
            </a:custGeom>
            <a:blipFill>
              <a:blip r:embed="rId3">
                <a:extLst>
                  <a:ext uri="{96DAC541-7B7A-43D3-8B79-37D633B846F1}">
                    <asvg:svgBlip xmlns:asvg="http://schemas.microsoft.com/office/drawing/2016/SVG/main" r:embed="rId4"/>
                  </a:ext>
                </a:extLst>
              </a:blip>
              <a:stretch>
                <a:fillRect l="0" t="-10335" r="0" b="-10335"/>
              </a:stretch>
            </a:blipFill>
          </p:spPr>
        </p:sp>
        <p:sp>
          <p:nvSpPr>
            <p:cNvPr name="TextBox 9" id="9"/>
            <p:cNvSpPr txBox="true"/>
            <p:nvPr/>
          </p:nvSpPr>
          <p:spPr>
            <a:xfrm rot="0">
              <a:off x="495604" y="1485980"/>
              <a:ext cx="4166007" cy="1829858"/>
            </a:xfrm>
            <a:prstGeom prst="rect">
              <a:avLst/>
            </a:prstGeom>
          </p:spPr>
          <p:txBody>
            <a:bodyPr anchor="t" rtlCol="false" tIns="0" lIns="0" bIns="0" rIns="0">
              <a:spAutoFit/>
            </a:bodyPr>
            <a:lstStyle/>
            <a:p>
              <a:pPr algn="ctr">
                <a:lnSpc>
                  <a:spcPts val="5600"/>
                </a:lnSpc>
              </a:pPr>
              <a:r>
                <a:rPr lang="en-US" sz="4000">
                  <a:solidFill>
                    <a:srgbClr val="000000"/>
                  </a:solidFill>
                  <a:latin typeface="Antic Bold"/>
                </a:rPr>
                <a:t>Find devices in a speech</a:t>
              </a:r>
            </a:p>
          </p:txBody>
        </p:sp>
      </p:grpSp>
      <p:grpSp>
        <p:nvGrpSpPr>
          <p:cNvPr name="Group 10" id="10"/>
          <p:cNvGrpSpPr/>
          <p:nvPr/>
        </p:nvGrpSpPr>
        <p:grpSpPr>
          <a:xfrm rot="0">
            <a:off x="12230481" y="4539856"/>
            <a:ext cx="3867912" cy="4114800"/>
            <a:chOff x="0" y="0"/>
            <a:chExt cx="5157216" cy="5486400"/>
          </a:xfrm>
        </p:grpSpPr>
        <p:sp>
          <p:nvSpPr>
            <p:cNvPr name="Freeform 11" id="11"/>
            <p:cNvSpPr/>
            <p:nvPr/>
          </p:nvSpPr>
          <p:spPr>
            <a:xfrm flipH="false" flipV="false" rot="0">
              <a:off x="0" y="0"/>
              <a:ext cx="5157216" cy="5486400"/>
            </a:xfrm>
            <a:custGeom>
              <a:avLst/>
              <a:gdLst/>
              <a:ahLst/>
              <a:cxnLst/>
              <a:rect r="r" b="b" t="t" l="l"/>
              <a:pathLst>
                <a:path h="5486400" w="5157216">
                  <a:moveTo>
                    <a:pt x="0" y="0"/>
                  </a:moveTo>
                  <a:lnTo>
                    <a:pt x="5157216" y="0"/>
                  </a:lnTo>
                  <a:lnTo>
                    <a:pt x="5157216"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502900" y="1485980"/>
              <a:ext cx="4151416" cy="2769658"/>
            </a:xfrm>
            <a:prstGeom prst="rect">
              <a:avLst/>
            </a:prstGeom>
          </p:spPr>
          <p:txBody>
            <a:bodyPr anchor="t" rtlCol="false" tIns="0" lIns="0" bIns="0" rIns="0">
              <a:spAutoFit/>
            </a:bodyPr>
            <a:lstStyle/>
            <a:p>
              <a:pPr algn="ctr">
                <a:lnSpc>
                  <a:spcPts val="5600"/>
                </a:lnSpc>
              </a:pPr>
              <a:r>
                <a:rPr lang="en-US" sz="4000">
                  <a:solidFill>
                    <a:srgbClr val="000000"/>
                  </a:solidFill>
                  <a:latin typeface="Antic Bold"/>
                </a:rPr>
                <a:t>Add and make improvements to a speech</a:t>
              </a:r>
            </a:p>
          </p:txBody>
        </p:sp>
      </p:grpSp>
      <p:grpSp>
        <p:nvGrpSpPr>
          <p:cNvPr name="Group 13" id="13"/>
          <p:cNvGrpSpPr/>
          <p:nvPr/>
        </p:nvGrpSpPr>
        <p:grpSpPr>
          <a:xfrm rot="0">
            <a:off x="7210044" y="3086100"/>
            <a:ext cx="3867912" cy="4114800"/>
            <a:chOff x="0" y="0"/>
            <a:chExt cx="5157216" cy="5486400"/>
          </a:xfrm>
        </p:grpSpPr>
        <p:sp>
          <p:nvSpPr>
            <p:cNvPr name="Freeform 14" id="14"/>
            <p:cNvSpPr/>
            <p:nvPr/>
          </p:nvSpPr>
          <p:spPr>
            <a:xfrm flipH="false" flipV="false" rot="0">
              <a:off x="0" y="0"/>
              <a:ext cx="5157216" cy="5486400"/>
            </a:xfrm>
            <a:custGeom>
              <a:avLst/>
              <a:gdLst/>
              <a:ahLst/>
              <a:cxnLst/>
              <a:rect r="r" b="b" t="t" l="l"/>
              <a:pathLst>
                <a:path h="5486400" w="5157216">
                  <a:moveTo>
                    <a:pt x="0" y="0"/>
                  </a:moveTo>
                  <a:lnTo>
                    <a:pt x="5157216" y="0"/>
                  </a:lnTo>
                  <a:lnTo>
                    <a:pt x="5157216"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546675" y="1315508"/>
              <a:ext cx="4063866" cy="2769658"/>
            </a:xfrm>
            <a:prstGeom prst="rect">
              <a:avLst/>
            </a:prstGeom>
          </p:spPr>
          <p:txBody>
            <a:bodyPr anchor="t" rtlCol="false" tIns="0" lIns="0" bIns="0" rIns="0">
              <a:spAutoFit/>
            </a:bodyPr>
            <a:lstStyle/>
            <a:p>
              <a:pPr algn="ctr">
                <a:lnSpc>
                  <a:spcPts val="5600"/>
                </a:lnSpc>
              </a:pPr>
              <a:r>
                <a:rPr lang="en-US" sz="4000">
                  <a:solidFill>
                    <a:srgbClr val="000000"/>
                  </a:solidFill>
                  <a:latin typeface="Antic Bold"/>
                </a:rPr>
                <a:t>Consider the effects of the devices used </a:t>
              </a:r>
            </a:p>
          </p:txBody>
        </p:sp>
      </p:grpSp>
      <p:grpSp>
        <p:nvGrpSpPr>
          <p:cNvPr name="Group 16" id="16"/>
          <p:cNvGrpSpPr/>
          <p:nvPr/>
        </p:nvGrpSpPr>
        <p:grpSpPr>
          <a:xfrm rot="0">
            <a:off x="-360171" y="9258300"/>
            <a:ext cx="19459526" cy="1231556"/>
            <a:chOff x="0" y="0"/>
            <a:chExt cx="13180282" cy="834155"/>
          </a:xfrm>
        </p:grpSpPr>
        <p:sp>
          <p:nvSpPr>
            <p:cNvPr name="Freeform 17" id="17"/>
            <p:cNvSpPr/>
            <p:nvPr/>
          </p:nvSpPr>
          <p:spPr>
            <a:xfrm flipH="false" flipV="false" rot="0">
              <a:off x="0" y="0"/>
              <a:ext cx="13180282" cy="834155"/>
            </a:xfrm>
            <a:custGeom>
              <a:avLst/>
              <a:gdLst/>
              <a:ahLst/>
              <a:cxnLst/>
              <a:rect r="r" b="b" t="t" l="l"/>
              <a:pathLst>
                <a:path h="834155" w="13180282">
                  <a:moveTo>
                    <a:pt x="13180282" y="0"/>
                  </a:moveTo>
                  <a:lnTo>
                    <a:pt x="0" y="0"/>
                  </a:lnTo>
                  <a:lnTo>
                    <a:pt x="101600" y="417077"/>
                  </a:lnTo>
                  <a:lnTo>
                    <a:pt x="0" y="834155"/>
                  </a:lnTo>
                  <a:lnTo>
                    <a:pt x="13180282" y="834155"/>
                  </a:lnTo>
                  <a:lnTo>
                    <a:pt x="13078682" y="417077"/>
                  </a:lnTo>
                  <a:lnTo>
                    <a:pt x="13180282" y="0"/>
                  </a:lnTo>
                  <a:close/>
                </a:path>
              </a:pathLst>
            </a:custGeom>
            <a:solidFill>
              <a:srgbClr val="3D4984"/>
            </a:solidFill>
          </p:spPr>
        </p:sp>
        <p:sp>
          <p:nvSpPr>
            <p:cNvPr name="TextBox 18" id="18"/>
            <p:cNvSpPr txBox="true"/>
            <p:nvPr/>
          </p:nvSpPr>
          <p:spPr>
            <a:xfrm>
              <a:off x="88900" y="-38100"/>
              <a:ext cx="635000" cy="444500"/>
            </a:xfrm>
            <a:prstGeom prst="rect">
              <a:avLst/>
            </a:prstGeom>
          </p:spPr>
          <p:txBody>
            <a:bodyPr anchor="ctr" rtlCol="false" tIns="50800" lIns="50800" bIns="50800" rIns="50800"/>
            <a:lstStyle/>
            <a:p>
              <a:pPr algn="ctr">
                <a:lnSpc>
                  <a:spcPts val="2748"/>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false" flipV="false" rot="5871076">
            <a:off x="-250277" y="8177639"/>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9991959">
            <a:off x="953233" y="9055351"/>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245436">
            <a:off x="18558" y="9417593"/>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5400000">
            <a:off x="3129634" y="2454517"/>
            <a:ext cx="5565686" cy="7974166"/>
          </a:xfrm>
          <a:custGeom>
            <a:avLst/>
            <a:gdLst/>
            <a:ahLst/>
            <a:cxnLst/>
            <a:rect r="r" b="b" t="t" l="l"/>
            <a:pathLst>
              <a:path h="7974166" w="5565686">
                <a:moveTo>
                  <a:pt x="0" y="0"/>
                </a:moveTo>
                <a:lnTo>
                  <a:pt x="5565686" y="0"/>
                </a:lnTo>
                <a:lnTo>
                  <a:pt x="5565686" y="7974167"/>
                </a:lnTo>
                <a:lnTo>
                  <a:pt x="0" y="7974167"/>
                </a:lnTo>
                <a:lnTo>
                  <a:pt x="0" y="0"/>
                </a:lnTo>
                <a:close/>
              </a:path>
            </a:pathLst>
          </a:custGeom>
          <a:blipFill>
            <a:blip r:embed="rId9">
              <a:extLst>
                <a:ext uri="{96DAC541-7B7A-43D3-8B79-37D633B846F1}">
                  <asvg:svgBlip xmlns:asvg="http://schemas.microsoft.com/office/drawing/2016/SVG/main" r:embed="rId10"/>
                </a:ext>
              </a:extLst>
            </a:blip>
            <a:stretch>
              <a:fillRect l="-519" t="0" r="-519" b="0"/>
            </a:stretch>
          </a:blipFill>
        </p:spPr>
      </p:sp>
      <p:sp>
        <p:nvSpPr>
          <p:cNvPr name="TextBox 7" id="7"/>
          <p:cNvSpPr txBox="true"/>
          <p:nvPr/>
        </p:nvSpPr>
        <p:spPr>
          <a:xfrm rot="0">
            <a:off x="3141878" y="3975894"/>
            <a:ext cx="5968145" cy="4655188"/>
          </a:xfrm>
          <a:prstGeom prst="rect">
            <a:avLst/>
          </a:prstGeom>
        </p:spPr>
        <p:txBody>
          <a:bodyPr anchor="t" rtlCol="false" tIns="0" lIns="0" bIns="0" rIns="0">
            <a:spAutoFit/>
          </a:bodyPr>
          <a:lstStyle/>
          <a:p>
            <a:pPr algn="ctr">
              <a:lnSpc>
                <a:spcPts val="13498"/>
              </a:lnSpc>
            </a:pPr>
            <a:r>
              <a:rPr lang="en-US" sz="10799">
                <a:solidFill>
                  <a:srgbClr val="000000"/>
                </a:solidFill>
                <a:latin typeface="Antic Bold"/>
              </a:rPr>
              <a:t>ask</a:t>
            </a:r>
          </a:p>
          <a:p>
            <a:pPr algn="ctr">
              <a:lnSpc>
                <a:spcPts val="4500"/>
              </a:lnSpc>
            </a:pPr>
          </a:p>
          <a:p>
            <a:pPr algn="ctr">
              <a:lnSpc>
                <a:spcPts val="6250"/>
              </a:lnSpc>
            </a:pPr>
            <a:r>
              <a:rPr lang="en-US" sz="5000">
                <a:solidFill>
                  <a:srgbClr val="000000"/>
                </a:solidFill>
                <a:latin typeface="Antic Bold"/>
              </a:rPr>
              <a:t>i.e. I ask you to consider whether you agree with me.</a:t>
            </a:r>
          </a:p>
        </p:txBody>
      </p:sp>
      <p:grpSp>
        <p:nvGrpSpPr>
          <p:cNvPr name="Group 8" id="8"/>
          <p:cNvGrpSpPr/>
          <p:nvPr/>
        </p:nvGrpSpPr>
        <p:grpSpPr>
          <a:xfrm rot="0">
            <a:off x="642546" y="813064"/>
            <a:ext cx="17035072" cy="1800486"/>
            <a:chOff x="0" y="0"/>
            <a:chExt cx="4486603" cy="474202"/>
          </a:xfrm>
        </p:grpSpPr>
        <p:sp>
          <p:nvSpPr>
            <p:cNvPr name="Freeform 9" id="9"/>
            <p:cNvSpPr/>
            <p:nvPr/>
          </p:nvSpPr>
          <p:spPr>
            <a:xfrm flipH="false" flipV="false" rot="0">
              <a:off x="0" y="0"/>
              <a:ext cx="4486603" cy="474202"/>
            </a:xfrm>
            <a:custGeom>
              <a:avLst/>
              <a:gdLst/>
              <a:ahLst/>
              <a:cxnLst/>
              <a:rect r="r" b="b" t="t" l="l"/>
              <a:pathLst>
                <a:path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name="TextBox 10" id="10"/>
            <p:cNvSpPr txBox="true"/>
            <p:nvPr/>
          </p:nvSpPr>
          <p:spPr>
            <a:xfrm>
              <a:off x="88900" y="-38100"/>
              <a:ext cx="635000" cy="444500"/>
            </a:xfrm>
            <a:prstGeom prst="rect">
              <a:avLst/>
            </a:prstGeom>
          </p:spPr>
          <p:txBody>
            <a:bodyPr anchor="ctr" rtlCol="false" tIns="50800" lIns="50800" bIns="50800" rIns="50800"/>
            <a:lstStyle/>
            <a:p>
              <a:pPr algn="ctr">
                <a:lnSpc>
                  <a:spcPts val="2748"/>
                </a:lnSpc>
              </a:pPr>
            </a:p>
          </p:txBody>
        </p:sp>
      </p:grpSp>
      <p:sp>
        <p:nvSpPr>
          <p:cNvPr name="TextBox 11" id="11"/>
          <p:cNvSpPr txBox="true"/>
          <p:nvPr/>
        </p:nvSpPr>
        <p:spPr>
          <a:xfrm rot="0">
            <a:off x="1028700" y="762000"/>
            <a:ext cx="16412866" cy="1645286"/>
          </a:xfrm>
          <a:prstGeom prst="rect">
            <a:avLst/>
          </a:prstGeom>
        </p:spPr>
        <p:txBody>
          <a:bodyPr anchor="t" rtlCol="false" tIns="0" lIns="0" bIns="0" rIns="0">
            <a:spAutoFit/>
          </a:bodyPr>
          <a:lstStyle/>
          <a:p>
            <a:pPr algn="ctr">
              <a:lnSpc>
                <a:spcPts val="12739"/>
              </a:lnSpc>
            </a:pPr>
            <a:r>
              <a:rPr lang="en-US" sz="9099">
                <a:solidFill>
                  <a:srgbClr val="FFFFFF"/>
                </a:solidFill>
                <a:latin typeface="Scripter"/>
              </a:rPr>
              <a:t>Write down 5 words that mean... </a:t>
            </a:r>
          </a:p>
        </p:txBody>
      </p:sp>
      <p:grpSp>
        <p:nvGrpSpPr>
          <p:cNvPr name="Group 12" id="12"/>
          <p:cNvGrpSpPr/>
          <p:nvPr/>
        </p:nvGrpSpPr>
        <p:grpSpPr>
          <a:xfrm rot="0">
            <a:off x="11430053" y="3147916"/>
            <a:ext cx="4560484" cy="4369470"/>
            <a:chOff x="0" y="0"/>
            <a:chExt cx="6080645" cy="5825960"/>
          </a:xfrm>
        </p:grpSpPr>
        <p:sp>
          <p:nvSpPr>
            <p:cNvPr name="Freeform 13" id="13"/>
            <p:cNvSpPr/>
            <p:nvPr/>
          </p:nvSpPr>
          <p:spPr>
            <a:xfrm flipH="false" flipV="false" rot="0">
              <a:off x="0" y="0"/>
              <a:ext cx="5739369" cy="5825960"/>
            </a:xfrm>
            <a:custGeom>
              <a:avLst/>
              <a:gdLst/>
              <a:ahLst/>
              <a:cxnLst/>
              <a:rect r="r" b="b" t="t" l="l"/>
              <a:pathLst>
                <a:path h="5825960" w="5739369">
                  <a:moveTo>
                    <a:pt x="0" y="0"/>
                  </a:moveTo>
                  <a:lnTo>
                    <a:pt x="5739369" y="0"/>
                  </a:lnTo>
                  <a:lnTo>
                    <a:pt x="5739369" y="5825960"/>
                  </a:lnTo>
                  <a:lnTo>
                    <a:pt x="0" y="582596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341276" y="0"/>
              <a:ext cx="5739369" cy="5825960"/>
            </a:xfrm>
            <a:custGeom>
              <a:avLst/>
              <a:gdLst/>
              <a:ahLst/>
              <a:cxnLst/>
              <a:rect r="r" b="b" t="t" l="l"/>
              <a:pathLst>
                <a:path h="5825960" w="5739369">
                  <a:moveTo>
                    <a:pt x="0" y="0"/>
                  </a:moveTo>
                  <a:lnTo>
                    <a:pt x="5739369" y="0"/>
                  </a:lnTo>
                  <a:lnTo>
                    <a:pt x="5739369" y="5825960"/>
                  </a:lnTo>
                  <a:lnTo>
                    <a:pt x="0" y="58259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5" id="15"/>
          <p:cNvSpPr/>
          <p:nvPr/>
        </p:nvSpPr>
        <p:spPr>
          <a:xfrm flipH="false" flipV="false" rot="-10800000">
            <a:off x="14655410" y="7149579"/>
            <a:ext cx="3946039" cy="4016325"/>
          </a:xfrm>
          <a:custGeom>
            <a:avLst/>
            <a:gdLst/>
            <a:ahLst/>
            <a:cxnLst/>
            <a:rect r="r" b="b" t="t" l="l"/>
            <a:pathLst>
              <a:path h="4016325" w="3946039">
                <a:moveTo>
                  <a:pt x="0" y="0"/>
                </a:moveTo>
                <a:lnTo>
                  <a:pt x="3946039" y="0"/>
                </a:lnTo>
                <a:lnTo>
                  <a:pt x="3946039" y="4016324"/>
                </a:lnTo>
                <a:lnTo>
                  <a:pt x="0" y="40163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true" flipV="false" rot="1085182">
            <a:off x="13077476" y="2093759"/>
            <a:ext cx="5118959" cy="4523299"/>
          </a:xfrm>
          <a:custGeom>
            <a:avLst/>
            <a:gdLst/>
            <a:ahLst/>
            <a:cxnLst/>
            <a:rect r="r" b="b" t="t" l="l"/>
            <a:pathLst>
              <a:path h="4523299" w="5118959">
                <a:moveTo>
                  <a:pt x="5118959" y="0"/>
                </a:moveTo>
                <a:lnTo>
                  <a:pt x="0" y="0"/>
                </a:lnTo>
                <a:lnTo>
                  <a:pt x="0" y="4523299"/>
                </a:lnTo>
                <a:lnTo>
                  <a:pt x="5118959" y="4523299"/>
                </a:lnTo>
                <a:lnTo>
                  <a:pt x="5118959"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35781" y="137277"/>
            <a:ext cx="17537149" cy="10012446"/>
            <a:chOff x="0" y="0"/>
            <a:chExt cx="23382865" cy="13349928"/>
          </a:xfrm>
        </p:grpSpPr>
        <p:grpSp>
          <p:nvGrpSpPr>
            <p:cNvPr name="Group 5" id="5"/>
            <p:cNvGrpSpPr/>
            <p:nvPr/>
          </p:nvGrpSpPr>
          <p:grpSpPr>
            <a:xfrm rot="-208414">
              <a:off x="335988" y="669088"/>
              <a:ext cx="22443373" cy="11771425"/>
              <a:chOff x="0" y="0"/>
              <a:chExt cx="3077638" cy="1614204"/>
            </a:xfrm>
          </p:grpSpPr>
          <p:sp>
            <p:nvSpPr>
              <p:cNvPr name="Freeform 6" id="6"/>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7" id="7"/>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91834">
              <a:off x="628693" y="961792"/>
              <a:ext cx="22443373" cy="11771425"/>
              <a:chOff x="0" y="0"/>
              <a:chExt cx="3077638" cy="1614204"/>
            </a:xfrm>
          </p:grpSpPr>
          <p:sp>
            <p:nvSpPr>
              <p:cNvPr name="Freeform 9" id="9"/>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0" id="10"/>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66823">
              <a:off x="628693" y="961792"/>
              <a:ext cx="22443373" cy="11771425"/>
              <a:chOff x="0" y="0"/>
              <a:chExt cx="3077638" cy="1614204"/>
            </a:xfrm>
          </p:grpSpPr>
          <p:sp>
            <p:nvSpPr>
              <p:cNvPr name="Freeform 12" id="12"/>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3" id="13"/>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28693" y="961792"/>
              <a:ext cx="22443373" cy="11771425"/>
              <a:chOff x="0" y="0"/>
              <a:chExt cx="3077638" cy="1614204"/>
            </a:xfrm>
          </p:grpSpPr>
          <p:sp>
            <p:nvSpPr>
              <p:cNvPr name="Freeform 15" id="15"/>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6" id="16"/>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sp>
        <p:nvSpPr>
          <p:cNvPr name="TextBox 17" id="17"/>
          <p:cNvSpPr txBox="true"/>
          <p:nvPr/>
        </p:nvSpPr>
        <p:spPr>
          <a:xfrm rot="0">
            <a:off x="1110575" y="1325192"/>
            <a:ext cx="15787560" cy="8673208"/>
          </a:xfrm>
          <a:prstGeom prst="rect">
            <a:avLst/>
          </a:prstGeom>
        </p:spPr>
        <p:txBody>
          <a:bodyPr anchor="t" rtlCol="false" tIns="0" lIns="0" bIns="0" rIns="0">
            <a:spAutoFit/>
          </a:bodyPr>
          <a:lstStyle/>
          <a:p>
            <a:pPr>
              <a:lnSpc>
                <a:spcPts val="5859"/>
              </a:lnSpc>
            </a:pPr>
            <a:r>
              <a:rPr lang="en-US" sz="4185">
                <a:solidFill>
                  <a:srgbClr val="110E18"/>
                </a:solidFill>
                <a:latin typeface="Antic"/>
              </a:rPr>
              <a:t>Ladies and gentlemen, teachers and friends, today I want to talk about something important: changing the way we do school. Right now, we spend five days a week in class, and sometimes even on weekends. But what if we could make it different?</a:t>
            </a:r>
          </a:p>
          <a:p>
            <a:pPr>
              <a:lnSpc>
                <a:spcPts val="5859"/>
              </a:lnSpc>
            </a:pPr>
            <a:r>
              <a:rPr lang="en-US" sz="4185">
                <a:solidFill>
                  <a:srgbClr val="110E18"/>
                </a:solidFill>
                <a:latin typeface="Antic"/>
              </a:rPr>
              <a:t>Imagine having a three-day weekend – an extra day off to relax, do what we love, and spend time with family and friends. Doesn't that sound nice?</a:t>
            </a:r>
          </a:p>
          <a:p>
            <a:pPr>
              <a:lnSpc>
                <a:spcPts val="5859"/>
              </a:lnSpc>
            </a:pPr>
            <a:r>
              <a:rPr lang="en-US" sz="4185">
                <a:solidFill>
                  <a:srgbClr val="110E18"/>
                </a:solidFill>
                <a:latin typeface="Antic"/>
              </a:rPr>
              <a:t>Our current school schedule can feel like a never-ending cycle, like a hamster on a wheel. But what if we could break that cycle and have a longer weekend? That's 52 more days of free time in a year. Just think of all the things we could do!</a:t>
            </a:r>
          </a:p>
          <a:p>
            <a:pPr>
              <a:lnSpc>
                <a:spcPts val="403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true" flipV="false" rot="1085182">
            <a:off x="13077476" y="2093759"/>
            <a:ext cx="5118959" cy="4523299"/>
          </a:xfrm>
          <a:custGeom>
            <a:avLst/>
            <a:gdLst/>
            <a:ahLst/>
            <a:cxnLst/>
            <a:rect r="r" b="b" t="t" l="l"/>
            <a:pathLst>
              <a:path h="4523299" w="5118959">
                <a:moveTo>
                  <a:pt x="5118959" y="0"/>
                </a:moveTo>
                <a:lnTo>
                  <a:pt x="0" y="0"/>
                </a:lnTo>
                <a:lnTo>
                  <a:pt x="0" y="4523299"/>
                </a:lnTo>
                <a:lnTo>
                  <a:pt x="5118959" y="4523299"/>
                </a:lnTo>
                <a:lnTo>
                  <a:pt x="5118959"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35781" y="137277"/>
            <a:ext cx="17537149" cy="10012446"/>
            <a:chOff x="0" y="0"/>
            <a:chExt cx="23382865" cy="13349928"/>
          </a:xfrm>
        </p:grpSpPr>
        <p:grpSp>
          <p:nvGrpSpPr>
            <p:cNvPr name="Group 5" id="5"/>
            <p:cNvGrpSpPr/>
            <p:nvPr/>
          </p:nvGrpSpPr>
          <p:grpSpPr>
            <a:xfrm rot="-208414">
              <a:off x="335988" y="669088"/>
              <a:ext cx="22443373" cy="11771425"/>
              <a:chOff x="0" y="0"/>
              <a:chExt cx="3077638" cy="1614204"/>
            </a:xfrm>
          </p:grpSpPr>
          <p:sp>
            <p:nvSpPr>
              <p:cNvPr name="Freeform 6" id="6"/>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7" id="7"/>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91834">
              <a:off x="628693" y="961792"/>
              <a:ext cx="22443373" cy="11771425"/>
              <a:chOff x="0" y="0"/>
              <a:chExt cx="3077638" cy="1614204"/>
            </a:xfrm>
          </p:grpSpPr>
          <p:sp>
            <p:nvSpPr>
              <p:cNvPr name="Freeform 9" id="9"/>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0" id="10"/>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66823">
              <a:off x="628693" y="961792"/>
              <a:ext cx="22443373" cy="11771425"/>
              <a:chOff x="0" y="0"/>
              <a:chExt cx="3077638" cy="1614204"/>
            </a:xfrm>
          </p:grpSpPr>
          <p:sp>
            <p:nvSpPr>
              <p:cNvPr name="Freeform 12" id="12"/>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3" id="13"/>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28693" y="961792"/>
              <a:ext cx="22443373" cy="11771425"/>
              <a:chOff x="0" y="0"/>
              <a:chExt cx="3077638" cy="1614204"/>
            </a:xfrm>
          </p:grpSpPr>
          <p:sp>
            <p:nvSpPr>
              <p:cNvPr name="Freeform 15" id="15"/>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6" id="16"/>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sp>
        <p:nvSpPr>
          <p:cNvPr name="TextBox 17" id="17"/>
          <p:cNvSpPr txBox="true"/>
          <p:nvPr/>
        </p:nvSpPr>
        <p:spPr>
          <a:xfrm rot="0">
            <a:off x="1250220" y="1074677"/>
            <a:ext cx="15787560" cy="9204703"/>
          </a:xfrm>
          <a:prstGeom prst="rect">
            <a:avLst/>
          </a:prstGeom>
        </p:spPr>
        <p:txBody>
          <a:bodyPr anchor="t" rtlCol="false" tIns="0" lIns="0" bIns="0" rIns="0">
            <a:spAutoFit/>
          </a:bodyPr>
          <a:lstStyle/>
          <a:p>
            <a:pPr>
              <a:lnSpc>
                <a:spcPts val="5859"/>
              </a:lnSpc>
            </a:pPr>
            <a:r>
              <a:rPr lang="en-US" sz="4185">
                <a:solidFill>
                  <a:srgbClr val="110E18"/>
                </a:solidFill>
                <a:latin typeface="Antic"/>
              </a:rPr>
              <a:t>Did you know that some countries like Finland, known for great education, have shorter school weeks? They focus on learning more deeply, not just more often. Maybe we should think about doing the same.</a:t>
            </a:r>
          </a:p>
          <a:p>
            <a:pPr>
              <a:lnSpc>
                <a:spcPts val="5859"/>
              </a:lnSpc>
            </a:pPr>
            <a:r>
              <a:rPr lang="en-US" sz="4185">
                <a:solidFill>
                  <a:srgbClr val="110E18"/>
                </a:solidFill>
                <a:latin typeface="Antic"/>
              </a:rPr>
              <a:t>School can be tiring, like running a long race without a break. But with a shorter school week, we might feel more rested and ready to learn.</a:t>
            </a:r>
          </a:p>
          <a:p>
            <a:pPr>
              <a:lnSpc>
                <a:spcPts val="5859"/>
              </a:lnSpc>
            </a:pPr>
            <a:r>
              <a:rPr lang="en-US" sz="4185">
                <a:solidFill>
                  <a:srgbClr val="110E18"/>
                </a:solidFill>
                <a:latin typeface="Antic"/>
              </a:rPr>
              <a:t>Some people worry that we'd lose learning time, but we can make the most of our time in school with better planning and focus. And who knows, a shorter school week might make us even more excited about learning!</a:t>
            </a:r>
          </a:p>
          <a:p>
            <a:pPr>
              <a:lnSpc>
                <a:spcPts val="5019"/>
              </a:lnSpc>
            </a:pPr>
          </a:p>
          <a:p>
            <a:pPr>
              <a:lnSpc>
                <a:spcPts val="31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true" flipV="false" rot="1085182">
            <a:off x="13077476" y="2093759"/>
            <a:ext cx="5118959" cy="4523299"/>
          </a:xfrm>
          <a:custGeom>
            <a:avLst/>
            <a:gdLst/>
            <a:ahLst/>
            <a:cxnLst/>
            <a:rect r="r" b="b" t="t" l="l"/>
            <a:pathLst>
              <a:path h="4523299" w="5118959">
                <a:moveTo>
                  <a:pt x="5118959" y="0"/>
                </a:moveTo>
                <a:lnTo>
                  <a:pt x="0" y="0"/>
                </a:lnTo>
                <a:lnTo>
                  <a:pt x="0" y="4523299"/>
                </a:lnTo>
                <a:lnTo>
                  <a:pt x="5118959" y="4523299"/>
                </a:lnTo>
                <a:lnTo>
                  <a:pt x="5118959"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35781" y="137277"/>
            <a:ext cx="17537149" cy="10012446"/>
            <a:chOff x="0" y="0"/>
            <a:chExt cx="23382865" cy="13349928"/>
          </a:xfrm>
        </p:grpSpPr>
        <p:grpSp>
          <p:nvGrpSpPr>
            <p:cNvPr name="Group 5" id="5"/>
            <p:cNvGrpSpPr/>
            <p:nvPr/>
          </p:nvGrpSpPr>
          <p:grpSpPr>
            <a:xfrm rot="-208414">
              <a:off x="335988" y="669088"/>
              <a:ext cx="22443373" cy="11771425"/>
              <a:chOff x="0" y="0"/>
              <a:chExt cx="3077638" cy="1614204"/>
            </a:xfrm>
          </p:grpSpPr>
          <p:sp>
            <p:nvSpPr>
              <p:cNvPr name="Freeform 6" id="6"/>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7" id="7"/>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191834">
              <a:off x="628693" y="961792"/>
              <a:ext cx="22443373" cy="11771425"/>
              <a:chOff x="0" y="0"/>
              <a:chExt cx="3077638" cy="1614204"/>
            </a:xfrm>
          </p:grpSpPr>
          <p:sp>
            <p:nvSpPr>
              <p:cNvPr name="Freeform 9" id="9"/>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0" id="10"/>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66823">
              <a:off x="628693" y="961792"/>
              <a:ext cx="22443373" cy="11771425"/>
              <a:chOff x="0" y="0"/>
              <a:chExt cx="3077638" cy="1614204"/>
            </a:xfrm>
          </p:grpSpPr>
          <p:sp>
            <p:nvSpPr>
              <p:cNvPr name="Freeform 12" id="12"/>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3" id="13"/>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628693" y="961792"/>
              <a:ext cx="22443373" cy="11771425"/>
              <a:chOff x="0" y="0"/>
              <a:chExt cx="3077638" cy="1614204"/>
            </a:xfrm>
          </p:grpSpPr>
          <p:sp>
            <p:nvSpPr>
              <p:cNvPr name="Freeform 15" id="15"/>
              <p:cNvSpPr/>
              <p:nvPr/>
            </p:nvSpPr>
            <p:spPr>
              <a:xfrm flipH="false" flipV="false" rot="0">
                <a:off x="0" y="0"/>
                <a:ext cx="3077638" cy="1614204"/>
              </a:xfrm>
              <a:custGeom>
                <a:avLst/>
                <a:gdLst/>
                <a:ahLst/>
                <a:cxnLst/>
                <a:rect r="r" b="b" t="t" l="l"/>
                <a:pathLst>
                  <a:path h="1614204" w="3077638">
                    <a:moveTo>
                      <a:pt x="0" y="0"/>
                    </a:moveTo>
                    <a:lnTo>
                      <a:pt x="3077638" y="0"/>
                    </a:lnTo>
                    <a:lnTo>
                      <a:pt x="3077638" y="1614204"/>
                    </a:lnTo>
                    <a:lnTo>
                      <a:pt x="0" y="1614204"/>
                    </a:lnTo>
                    <a:close/>
                  </a:path>
                </a:pathLst>
              </a:custGeom>
              <a:solidFill>
                <a:srgbClr val="FFFFFF"/>
              </a:solidFill>
              <a:ln w="38100" cap="sq">
                <a:solidFill>
                  <a:srgbClr val="3D4984"/>
                </a:solidFill>
                <a:miter/>
              </a:ln>
            </p:spPr>
          </p:sp>
          <p:sp>
            <p:nvSpPr>
              <p:cNvPr name="TextBox 16" id="16"/>
              <p:cNvSpPr txBox="true"/>
              <p:nvPr/>
            </p:nvSpPr>
            <p:spPr>
              <a:xfrm>
                <a:off x="0" y="-28575"/>
                <a:ext cx="812800" cy="841375"/>
              </a:xfrm>
              <a:prstGeom prst="rect">
                <a:avLst/>
              </a:prstGeom>
            </p:spPr>
            <p:txBody>
              <a:bodyPr anchor="ctr" rtlCol="false" tIns="50800" lIns="50800" bIns="50800" rIns="50800"/>
              <a:lstStyle/>
              <a:p>
                <a:pPr algn="ctr">
                  <a:lnSpc>
                    <a:spcPts val="2659"/>
                  </a:lnSpc>
                </a:pPr>
              </a:p>
            </p:txBody>
          </p:sp>
        </p:grpSp>
      </p:grpSp>
      <p:sp>
        <p:nvSpPr>
          <p:cNvPr name="TextBox 17" id="17"/>
          <p:cNvSpPr txBox="true"/>
          <p:nvPr/>
        </p:nvSpPr>
        <p:spPr>
          <a:xfrm rot="0">
            <a:off x="1250220" y="1065152"/>
            <a:ext cx="15787560" cy="7862948"/>
          </a:xfrm>
          <a:prstGeom prst="rect">
            <a:avLst/>
          </a:prstGeom>
        </p:spPr>
        <p:txBody>
          <a:bodyPr anchor="t" rtlCol="false" tIns="0" lIns="0" bIns="0" rIns="0">
            <a:spAutoFit/>
          </a:bodyPr>
          <a:lstStyle/>
          <a:p>
            <a:pPr>
              <a:lnSpc>
                <a:spcPts val="6419"/>
              </a:lnSpc>
            </a:pPr>
          </a:p>
          <a:p>
            <a:pPr>
              <a:lnSpc>
                <a:spcPts val="6419"/>
              </a:lnSpc>
            </a:pPr>
            <a:r>
              <a:rPr lang="en-US" sz="4585">
                <a:solidFill>
                  <a:srgbClr val="110E18"/>
                </a:solidFill>
                <a:latin typeface="Antic"/>
              </a:rPr>
              <a:t>In conclusion, let's think about having school only four days a week. It could give us more time to relax, be with family, and grow as individuals. It's like getting a breath of fresh air on a hot day, a smart change to our school routine, and something that could make a big difference. So, I encourage you all to consider this idea, because it could make our school days better. Thank you!</a:t>
            </a:r>
          </a:p>
          <a:p>
            <a:pPr>
              <a:lnSpc>
                <a:spcPts val="6419"/>
              </a:lnSpc>
            </a:pPr>
          </a:p>
          <a:p>
            <a:pPr>
              <a:lnSpc>
                <a:spcPts val="459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false" flipV="false" rot="5871076">
            <a:off x="-250277" y="8177639"/>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9991959">
            <a:off x="953233" y="9055351"/>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245436">
            <a:off x="18558" y="9417593"/>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5400000">
            <a:off x="2537624" y="648360"/>
            <a:ext cx="7816242" cy="11198622"/>
          </a:xfrm>
          <a:custGeom>
            <a:avLst/>
            <a:gdLst/>
            <a:ahLst/>
            <a:cxnLst/>
            <a:rect r="r" b="b" t="t" l="l"/>
            <a:pathLst>
              <a:path h="11198622" w="7816242">
                <a:moveTo>
                  <a:pt x="0" y="0"/>
                </a:moveTo>
                <a:lnTo>
                  <a:pt x="7816242" y="0"/>
                </a:lnTo>
                <a:lnTo>
                  <a:pt x="7816242" y="11198622"/>
                </a:lnTo>
                <a:lnTo>
                  <a:pt x="0" y="11198622"/>
                </a:lnTo>
                <a:lnTo>
                  <a:pt x="0" y="0"/>
                </a:lnTo>
                <a:close/>
              </a:path>
            </a:pathLst>
          </a:custGeom>
          <a:blipFill>
            <a:blip r:embed="rId9">
              <a:extLst>
                <a:ext uri="{96DAC541-7B7A-43D3-8B79-37D633B846F1}">
                  <asvg:svgBlip xmlns:asvg="http://schemas.microsoft.com/office/drawing/2016/SVG/main" r:embed="rId10"/>
                </a:ext>
              </a:extLst>
            </a:blip>
            <a:stretch>
              <a:fillRect l="-519" t="0" r="-519" b="0"/>
            </a:stretch>
          </a:blipFill>
        </p:spPr>
      </p:sp>
      <p:grpSp>
        <p:nvGrpSpPr>
          <p:cNvPr name="Group 7" id="7"/>
          <p:cNvGrpSpPr/>
          <p:nvPr/>
        </p:nvGrpSpPr>
        <p:grpSpPr>
          <a:xfrm rot="0">
            <a:off x="626464" y="277759"/>
            <a:ext cx="17035072" cy="1800486"/>
            <a:chOff x="0" y="0"/>
            <a:chExt cx="22713430" cy="2400648"/>
          </a:xfrm>
        </p:grpSpPr>
        <p:grpSp>
          <p:nvGrpSpPr>
            <p:cNvPr name="Group 8" id="8"/>
            <p:cNvGrpSpPr/>
            <p:nvPr/>
          </p:nvGrpSpPr>
          <p:grpSpPr>
            <a:xfrm rot="0">
              <a:off x="0" y="0"/>
              <a:ext cx="22713430" cy="2400648"/>
              <a:chOff x="0" y="0"/>
              <a:chExt cx="4486603" cy="474202"/>
            </a:xfrm>
          </p:grpSpPr>
          <p:sp>
            <p:nvSpPr>
              <p:cNvPr name="Freeform 9" id="9"/>
              <p:cNvSpPr/>
              <p:nvPr/>
            </p:nvSpPr>
            <p:spPr>
              <a:xfrm flipH="false" flipV="false" rot="0">
                <a:off x="0" y="0"/>
                <a:ext cx="4486603" cy="474202"/>
              </a:xfrm>
              <a:custGeom>
                <a:avLst/>
                <a:gdLst/>
                <a:ahLst/>
                <a:cxnLst/>
                <a:rect r="r" b="b" t="t" l="l"/>
                <a:pathLst>
                  <a:path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name="TextBox 10" id="10"/>
              <p:cNvSpPr txBox="true"/>
              <p:nvPr/>
            </p:nvSpPr>
            <p:spPr>
              <a:xfrm>
                <a:off x="88900" y="-38100"/>
                <a:ext cx="635000" cy="444500"/>
              </a:xfrm>
              <a:prstGeom prst="rect">
                <a:avLst/>
              </a:prstGeom>
            </p:spPr>
            <p:txBody>
              <a:bodyPr anchor="ctr" rtlCol="false" tIns="50800" lIns="50800" bIns="50800" rIns="50800"/>
              <a:lstStyle/>
              <a:p>
                <a:pPr algn="ctr">
                  <a:lnSpc>
                    <a:spcPts val="2748"/>
                  </a:lnSpc>
                </a:pPr>
              </a:p>
            </p:txBody>
          </p:sp>
        </p:grpSp>
        <p:sp>
          <p:nvSpPr>
            <p:cNvPr name="TextBox 11" id="11"/>
            <p:cNvSpPr txBox="true"/>
            <p:nvPr/>
          </p:nvSpPr>
          <p:spPr>
            <a:xfrm rot="0">
              <a:off x="514872" y="-7760"/>
              <a:ext cx="21640800" cy="2318817"/>
            </a:xfrm>
            <a:prstGeom prst="rect">
              <a:avLst/>
            </a:prstGeom>
          </p:spPr>
          <p:txBody>
            <a:bodyPr anchor="t" rtlCol="false" tIns="0" lIns="0" bIns="0" rIns="0">
              <a:spAutoFit/>
            </a:bodyPr>
            <a:lstStyle/>
            <a:p>
              <a:pPr algn="ctr">
                <a:lnSpc>
                  <a:spcPts val="13999"/>
                </a:lnSpc>
              </a:pPr>
              <a:r>
                <a:rPr lang="en-US" sz="9999">
                  <a:solidFill>
                    <a:srgbClr val="FFFFFF"/>
                  </a:solidFill>
                  <a:latin typeface="Scripter"/>
                </a:rPr>
                <a:t>Read the speech</a:t>
              </a:r>
            </a:p>
          </p:txBody>
        </p:sp>
      </p:grpSp>
      <p:sp>
        <p:nvSpPr>
          <p:cNvPr name="Freeform 12" id="12"/>
          <p:cNvSpPr/>
          <p:nvPr/>
        </p:nvSpPr>
        <p:spPr>
          <a:xfrm flipH="false" flipV="false" rot="-10800000">
            <a:off x="14655410" y="7149579"/>
            <a:ext cx="3946039" cy="4016325"/>
          </a:xfrm>
          <a:custGeom>
            <a:avLst/>
            <a:gdLst/>
            <a:ahLst/>
            <a:cxnLst/>
            <a:rect r="r" b="b" t="t" l="l"/>
            <a:pathLst>
              <a:path h="4016325" w="3946039">
                <a:moveTo>
                  <a:pt x="0" y="0"/>
                </a:moveTo>
                <a:lnTo>
                  <a:pt x="3946039" y="0"/>
                </a:lnTo>
                <a:lnTo>
                  <a:pt x="3946039" y="4016324"/>
                </a:lnTo>
                <a:lnTo>
                  <a:pt x="0" y="401632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3" id="13"/>
          <p:cNvGrpSpPr/>
          <p:nvPr/>
        </p:nvGrpSpPr>
        <p:grpSpPr>
          <a:xfrm rot="0">
            <a:off x="13135931" y="3010750"/>
            <a:ext cx="3920937" cy="4647386"/>
            <a:chOff x="0" y="0"/>
            <a:chExt cx="5227917" cy="6196515"/>
          </a:xfrm>
        </p:grpSpPr>
        <p:sp>
          <p:nvSpPr>
            <p:cNvPr name="Freeform 14" id="14"/>
            <p:cNvSpPr/>
            <p:nvPr/>
          </p:nvSpPr>
          <p:spPr>
            <a:xfrm flipH="false" flipV="false" rot="0">
              <a:off x="0" y="0"/>
              <a:ext cx="5066192" cy="5984516"/>
            </a:xfrm>
            <a:custGeom>
              <a:avLst/>
              <a:gdLst/>
              <a:ahLst/>
              <a:cxnLst/>
              <a:rect r="r" b="b" t="t" l="l"/>
              <a:pathLst>
                <a:path h="5984516" w="5066192">
                  <a:moveTo>
                    <a:pt x="0" y="0"/>
                  </a:moveTo>
                  <a:lnTo>
                    <a:pt x="5066192" y="0"/>
                  </a:lnTo>
                  <a:lnTo>
                    <a:pt x="5066192" y="5984516"/>
                  </a:lnTo>
                  <a:lnTo>
                    <a:pt x="0" y="598451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161725" y="211999"/>
              <a:ext cx="5066192" cy="5984516"/>
            </a:xfrm>
            <a:custGeom>
              <a:avLst/>
              <a:gdLst/>
              <a:ahLst/>
              <a:cxnLst/>
              <a:rect r="r" b="b" t="t" l="l"/>
              <a:pathLst>
                <a:path h="5984516" w="5066192">
                  <a:moveTo>
                    <a:pt x="0" y="0"/>
                  </a:moveTo>
                  <a:lnTo>
                    <a:pt x="5066192" y="0"/>
                  </a:lnTo>
                  <a:lnTo>
                    <a:pt x="5066192" y="5984516"/>
                  </a:lnTo>
                  <a:lnTo>
                    <a:pt x="0" y="59845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16" id="16"/>
          <p:cNvSpPr txBox="true"/>
          <p:nvPr/>
        </p:nvSpPr>
        <p:spPr>
          <a:xfrm rot="0">
            <a:off x="1910282" y="2261653"/>
            <a:ext cx="9466587" cy="7554413"/>
          </a:xfrm>
          <a:prstGeom prst="rect">
            <a:avLst/>
          </a:prstGeom>
        </p:spPr>
        <p:txBody>
          <a:bodyPr anchor="t" rtlCol="false" tIns="0" lIns="0" bIns="0" rIns="0">
            <a:spAutoFit/>
          </a:bodyPr>
          <a:lstStyle/>
          <a:p>
            <a:pPr algn="ctr">
              <a:lnSpc>
                <a:spcPts val="5410"/>
              </a:lnSpc>
            </a:pPr>
          </a:p>
          <a:p>
            <a:pPr marL="934571" indent="-467286" lvl="1">
              <a:lnSpc>
                <a:spcPts val="5410"/>
              </a:lnSpc>
              <a:buFont typeface="Arial"/>
              <a:buChar char="•"/>
            </a:pPr>
            <a:r>
              <a:rPr lang="en-US" sz="4328">
                <a:solidFill>
                  <a:srgbClr val="000000"/>
                </a:solidFill>
                <a:latin typeface="Antic Bold"/>
              </a:rPr>
              <a:t>Find an example of alliteration.</a:t>
            </a:r>
          </a:p>
          <a:p>
            <a:pPr marL="934571" indent="-467286" lvl="1">
              <a:lnSpc>
                <a:spcPts val="5410"/>
              </a:lnSpc>
              <a:buFont typeface="Arial"/>
              <a:buChar char="•"/>
            </a:pPr>
            <a:r>
              <a:rPr lang="en-US" sz="4328">
                <a:solidFill>
                  <a:srgbClr val="000000"/>
                </a:solidFill>
                <a:latin typeface="Antic Bold"/>
              </a:rPr>
              <a:t>What effect does alliteration have on the listener? </a:t>
            </a:r>
          </a:p>
          <a:p>
            <a:pPr marL="934571" indent="-467286" lvl="1">
              <a:lnSpc>
                <a:spcPts val="5410"/>
              </a:lnSpc>
              <a:buFont typeface="Arial"/>
              <a:buChar char="•"/>
            </a:pPr>
            <a:r>
              <a:rPr lang="en-US" sz="4328">
                <a:solidFill>
                  <a:srgbClr val="000000"/>
                </a:solidFill>
                <a:latin typeface="Antic Bold"/>
              </a:rPr>
              <a:t>What effect do rhetorical questions have on the audience's involvement in the speech?</a:t>
            </a:r>
          </a:p>
          <a:p>
            <a:pPr marL="934571" indent="-467286" lvl="1">
              <a:lnSpc>
                <a:spcPts val="5410"/>
              </a:lnSpc>
              <a:buFont typeface="Arial"/>
              <a:buChar char="•"/>
            </a:pPr>
            <a:r>
              <a:rPr lang="en-US" sz="4328">
                <a:solidFill>
                  <a:srgbClr val="000000"/>
                </a:solidFill>
                <a:latin typeface="Antic Bold"/>
              </a:rPr>
              <a:t>Find a simile in the speech. </a:t>
            </a:r>
          </a:p>
          <a:p>
            <a:pPr algn="l" marL="934571" indent="-467286" lvl="1">
              <a:lnSpc>
                <a:spcPts val="5410"/>
              </a:lnSpc>
              <a:buFont typeface="Arial"/>
              <a:buChar char="•"/>
            </a:pPr>
            <a:r>
              <a:rPr lang="en-US" sz="4328">
                <a:solidFill>
                  <a:srgbClr val="000000"/>
                </a:solidFill>
                <a:latin typeface="Antic Bold"/>
              </a:rPr>
              <a:t>What punctuation do you notice? Why has the writer used different punctuation?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4000"/>
            </a:blip>
            <a:stretch>
              <a:fillRect l="0" t="-9222" r="0" b="-9222"/>
            </a:stretch>
          </a:blipFill>
        </p:spPr>
      </p:sp>
      <p:sp>
        <p:nvSpPr>
          <p:cNvPr name="Freeform 3" id="3"/>
          <p:cNvSpPr/>
          <p:nvPr/>
        </p:nvSpPr>
        <p:spPr>
          <a:xfrm flipH="false" flipV="false" rot="5871076">
            <a:off x="-250277" y="8177639"/>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9991959">
            <a:off x="953233" y="9055351"/>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245436">
            <a:off x="18558" y="9417593"/>
            <a:ext cx="985742" cy="1033543"/>
          </a:xfrm>
          <a:custGeom>
            <a:avLst/>
            <a:gdLst/>
            <a:ahLst/>
            <a:cxnLst/>
            <a:rect r="r" b="b" t="t" l="l"/>
            <a:pathLst>
              <a:path h="1033543" w="985742">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5400000">
            <a:off x="3240176" y="2343975"/>
            <a:ext cx="6076581" cy="8706145"/>
          </a:xfrm>
          <a:custGeom>
            <a:avLst/>
            <a:gdLst/>
            <a:ahLst/>
            <a:cxnLst/>
            <a:rect r="r" b="b" t="t" l="l"/>
            <a:pathLst>
              <a:path h="8706145" w="6076581">
                <a:moveTo>
                  <a:pt x="0" y="0"/>
                </a:moveTo>
                <a:lnTo>
                  <a:pt x="6076581" y="0"/>
                </a:lnTo>
                <a:lnTo>
                  <a:pt x="6076581" y="8706145"/>
                </a:lnTo>
                <a:lnTo>
                  <a:pt x="0" y="8706145"/>
                </a:lnTo>
                <a:lnTo>
                  <a:pt x="0" y="0"/>
                </a:lnTo>
                <a:close/>
              </a:path>
            </a:pathLst>
          </a:custGeom>
          <a:blipFill>
            <a:blip r:embed="rId9">
              <a:extLst>
                <a:ext uri="{96DAC541-7B7A-43D3-8B79-37D633B846F1}">
                  <asvg:svgBlip xmlns:asvg="http://schemas.microsoft.com/office/drawing/2016/SVG/main" r:embed="rId10"/>
                </a:ext>
              </a:extLst>
            </a:blip>
            <a:stretch>
              <a:fillRect l="-519" t="0" r="-519" b="0"/>
            </a:stretch>
          </a:blipFill>
        </p:spPr>
      </p:sp>
      <p:sp>
        <p:nvSpPr>
          <p:cNvPr name="TextBox 7" id="7"/>
          <p:cNvSpPr txBox="true"/>
          <p:nvPr/>
        </p:nvSpPr>
        <p:spPr>
          <a:xfrm rot="0">
            <a:off x="3129751" y="3992866"/>
            <a:ext cx="6998346" cy="5370263"/>
          </a:xfrm>
          <a:prstGeom prst="rect">
            <a:avLst/>
          </a:prstGeom>
        </p:spPr>
        <p:txBody>
          <a:bodyPr anchor="t" rtlCol="false" tIns="0" lIns="0" bIns="0" rIns="0">
            <a:spAutoFit/>
          </a:bodyPr>
          <a:lstStyle/>
          <a:p>
            <a:pPr>
              <a:lnSpc>
                <a:spcPts val="6630"/>
              </a:lnSpc>
            </a:pPr>
            <a:r>
              <a:rPr lang="en-US" sz="5304">
                <a:solidFill>
                  <a:srgbClr val="000000"/>
                </a:solidFill>
                <a:latin typeface="Antic"/>
              </a:rPr>
              <a:t>Look at your list of devices. What is missing from this speech? </a:t>
            </a:r>
          </a:p>
          <a:p>
            <a:pPr>
              <a:lnSpc>
                <a:spcPts val="2652"/>
              </a:lnSpc>
            </a:pPr>
          </a:p>
          <a:p>
            <a:pPr>
              <a:lnSpc>
                <a:spcPts val="6630"/>
              </a:lnSpc>
            </a:pPr>
            <a:r>
              <a:rPr lang="en-US" sz="5304">
                <a:solidFill>
                  <a:srgbClr val="000000"/>
                </a:solidFill>
                <a:latin typeface="Antic"/>
              </a:rPr>
              <a:t>Add some sentences using these devices to make the speech better.</a:t>
            </a:r>
          </a:p>
        </p:txBody>
      </p:sp>
      <p:grpSp>
        <p:nvGrpSpPr>
          <p:cNvPr name="Group 8" id="8"/>
          <p:cNvGrpSpPr/>
          <p:nvPr/>
        </p:nvGrpSpPr>
        <p:grpSpPr>
          <a:xfrm rot="0">
            <a:off x="642546" y="813064"/>
            <a:ext cx="17035072" cy="1800486"/>
            <a:chOff x="0" y="0"/>
            <a:chExt cx="4486603" cy="474202"/>
          </a:xfrm>
        </p:grpSpPr>
        <p:sp>
          <p:nvSpPr>
            <p:cNvPr name="Freeform 9" id="9"/>
            <p:cNvSpPr/>
            <p:nvPr/>
          </p:nvSpPr>
          <p:spPr>
            <a:xfrm flipH="false" flipV="false" rot="0">
              <a:off x="0" y="0"/>
              <a:ext cx="4486603" cy="474202"/>
            </a:xfrm>
            <a:custGeom>
              <a:avLst/>
              <a:gdLst/>
              <a:ahLst/>
              <a:cxnLst/>
              <a:rect r="r" b="b" t="t" l="l"/>
              <a:pathLst>
                <a:path h="474202" w="4486603">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sp>
        <p:sp>
          <p:nvSpPr>
            <p:cNvPr name="TextBox 10" id="10"/>
            <p:cNvSpPr txBox="true"/>
            <p:nvPr/>
          </p:nvSpPr>
          <p:spPr>
            <a:xfrm>
              <a:off x="88900" y="-38100"/>
              <a:ext cx="635000" cy="444500"/>
            </a:xfrm>
            <a:prstGeom prst="rect">
              <a:avLst/>
            </a:prstGeom>
          </p:spPr>
          <p:txBody>
            <a:bodyPr anchor="ctr" rtlCol="false" tIns="50800" lIns="50800" bIns="50800" rIns="50800"/>
            <a:lstStyle/>
            <a:p>
              <a:pPr algn="ctr">
                <a:lnSpc>
                  <a:spcPts val="2748"/>
                </a:lnSpc>
              </a:pPr>
            </a:p>
          </p:txBody>
        </p:sp>
      </p:grpSp>
      <p:sp>
        <p:nvSpPr>
          <p:cNvPr name="TextBox 11" id="11"/>
          <p:cNvSpPr txBox="true"/>
          <p:nvPr/>
        </p:nvSpPr>
        <p:spPr>
          <a:xfrm rot="0">
            <a:off x="1028700" y="790575"/>
            <a:ext cx="16230600" cy="1470654"/>
          </a:xfrm>
          <a:prstGeom prst="rect">
            <a:avLst/>
          </a:prstGeom>
        </p:spPr>
        <p:txBody>
          <a:bodyPr anchor="t" rtlCol="false" tIns="0" lIns="0" bIns="0" rIns="0">
            <a:spAutoFit/>
          </a:bodyPr>
          <a:lstStyle/>
          <a:p>
            <a:pPr algn="ctr">
              <a:lnSpc>
                <a:spcPts val="11340"/>
              </a:lnSpc>
            </a:pPr>
            <a:r>
              <a:rPr lang="en-US" sz="8100">
                <a:solidFill>
                  <a:srgbClr val="FFFFFF"/>
                </a:solidFill>
                <a:latin typeface="Scripter"/>
              </a:rPr>
              <a:t>How could you improve the speech? </a:t>
            </a:r>
          </a:p>
        </p:txBody>
      </p:sp>
      <p:sp>
        <p:nvSpPr>
          <p:cNvPr name="Freeform 12" id="12"/>
          <p:cNvSpPr/>
          <p:nvPr/>
        </p:nvSpPr>
        <p:spPr>
          <a:xfrm flipH="false" flipV="false" rot="-10800000">
            <a:off x="14655410" y="7149579"/>
            <a:ext cx="3946039" cy="4016325"/>
          </a:xfrm>
          <a:custGeom>
            <a:avLst/>
            <a:gdLst/>
            <a:ahLst/>
            <a:cxnLst/>
            <a:rect r="r" b="b" t="t" l="l"/>
            <a:pathLst>
              <a:path h="4016325" w="3946039">
                <a:moveTo>
                  <a:pt x="0" y="0"/>
                </a:moveTo>
                <a:lnTo>
                  <a:pt x="3946039" y="0"/>
                </a:lnTo>
                <a:lnTo>
                  <a:pt x="3946039" y="4016324"/>
                </a:lnTo>
                <a:lnTo>
                  <a:pt x="0" y="401632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12040954" y="3210585"/>
            <a:ext cx="4177065" cy="3706196"/>
          </a:xfrm>
          <a:custGeom>
            <a:avLst/>
            <a:gdLst/>
            <a:ahLst/>
            <a:cxnLst/>
            <a:rect r="r" b="b" t="t" l="l"/>
            <a:pathLst>
              <a:path h="3706196" w="4177065">
                <a:moveTo>
                  <a:pt x="0" y="0"/>
                </a:moveTo>
                <a:lnTo>
                  <a:pt x="4177065" y="0"/>
                </a:lnTo>
                <a:lnTo>
                  <a:pt x="4177065" y="3706196"/>
                </a:lnTo>
                <a:lnTo>
                  <a:pt x="0" y="370619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DAFtywA7Z3o</dc:identifier>
  <dcterms:modified xsi:type="dcterms:W3CDTF">2011-08-01T06:04:30Z</dcterms:modified>
  <cp:revision>1</cp:revision>
  <dc:title>Persuasive</dc:title>
</cp:coreProperties>
</file>